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varScale="1">
        <p:scale>
          <a:sx n="81" d="100"/>
          <a:sy n="81" d="100"/>
        </p:scale>
        <p:origin x="6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4A3E-8154-448E-8A7E-A37FC342C2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B796F4-CF36-4FF6-AEA0-6802F7189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690A01-BEF5-4109-A45B-A0DF0425928B}"/>
              </a:ext>
            </a:extLst>
          </p:cNvPr>
          <p:cNvSpPr>
            <a:spLocks noGrp="1"/>
          </p:cNvSpPr>
          <p:nvPr>
            <p:ph type="dt" sz="half" idx="10"/>
          </p:nvPr>
        </p:nvSpPr>
        <p:spPr/>
        <p:txBody>
          <a:bodyPr/>
          <a:lstStyle/>
          <a:p>
            <a:fld id="{E8D20DBF-0800-4F5C-98C1-3075394F83B0}" type="datetimeFigureOut">
              <a:rPr lang="en-GB" smtClean="0"/>
              <a:t>09/08/2021</a:t>
            </a:fld>
            <a:endParaRPr lang="en-GB"/>
          </a:p>
        </p:txBody>
      </p:sp>
      <p:sp>
        <p:nvSpPr>
          <p:cNvPr id="5" name="Footer Placeholder 4">
            <a:extLst>
              <a:ext uri="{FF2B5EF4-FFF2-40B4-BE49-F238E27FC236}">
                <a16:creationId xmlns:a16="http://schemas.microsoft.com/office/drawing/2014/main" id="{8C760A1B-EB9E-406B-B21A-D630D8F147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3C59AE-D4B6-491B-B990-F3FA0A143A52}"/>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204908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112C-5096-4EAA-ABA9-5448F664F0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CD4A9D-0ED9-4A37-8ADF-4AFEC598A8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BF8E3-16A0-489D-8614-F173B830B9AA}"/>
              </a:ext>
            </a:extLst>
          </p:cNvPr>
          <p:cNvSpPr>
            <a:spLocks noGrp="1"/>
          </p:cNvSpPr>
          <p:nvPr>
            <p:ph type="dt" sz="half" idx="10"/>
          </p:nvPr>
        </p:nvSpPr>
        <p:spPr/>
        <p:txBody>
          <a:bodyPr/>
          <a:lstStyle/>
          <a:p>
            <a:fld id="{E8D20DBF-0800-4F5C-98C1-3075394F83B0}" type="datetimeFigureOut">
              <a:rPr lang="en-GB" smtClean="0"/>
              <a:t>09/08/2021</a:t>
            </a:fld>
            <a:endParaRPr lang="en-GB"/>
          </a:p>
        </p:txBody>
      </p:sp>
      <p:sp>
        <p:nvSpPr>
          <p:cNvPr id="5" name="Footer Placeholder 4">
            <a:extLst>
              <a:ext uri="{FF2B5EF4-FFF2-40B4-BE49-F238E27FC236}">
                <a16:creationId xmlns:a16="http://schemas.microsoft.com/office/drawing/2014/main" id="{B26D6C0C-1E55-48C5-AACF-FED7D5E0FC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4A48A8-2D12-4EF8-A1FD-30B46679B96D}"/>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419427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6D445-4320-46ED-B278-FDFF6B1D27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4BEA64-0D7A-4060-BE19-B0606EA64A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6D0A19-8F35-40F9-A671-EC905C01EF9A}"/>
              </a:ext>
            </a:extLst>
          </p:cNvPr>
          <p:cNvSpPr>
            <a:spLocks noGrp="1"/>
          </p:cNvSpPr>
          <p:nvPr>
            <p:ph type="dt" sz="half" idx="10"/>
          </p:nvPr>
        </p:nvSpPr>
        <p:spPr/>
        <p:txBody>
          <a:bodyPr/>
          <a:lstStyle/>
          <a:p>
            <a:fld id="{E8D20DBF-0800-4F5C-98C1-3075394F83B0}" type="datetimeFigureOut">
              <a:rPr lang="en-GB" smtClean="0"/>
              <a:t>09/08/2021</a:t>
            </a:fld>
            <a:endParaRPr lang="en-GB"/>
          </a:p>
        </p:txBody>
      </p:sp>
      <p:sp>
        <p:nvSpPr>
          <p:cNvPr id="5" name="Footer Placeholder 4">
            <a:extLst>
              <a:ext uri="{FF2B5EF4-FFF2-40B4-BE49-F238E27FC236}">
                <a16:creationId xmlns:a16="http://schemas.microsoft.com/office/drawing/2014/main" id="{05578929-0DE5-4594-8D64-DCA9D48A61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9F17B7-B41C-4C62-B8AE-6E762A3EB42E}"/>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397040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0DC6-1321-49BA-A0FA-742825328B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0DBEBD-DE78-4710-B0DD-5D14E9715B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414F3C-1FF1-4AD3-912C-42E59DA5B33C}"/>
              </a:ext>
            </a:extLst>
          </p:cNvPr>
          <p:cNvSpPr>
            <a:spLocks noGrp="1"/>
          </p:cNvSpPr>
          <p:nvPr>
            <p:ph type="dt" sz="half" idx="10"/>
          </p:nvPr>
        </p:nvSpPr>
        <p:spPr/>
        <p:txBody>
          <a:bodyPr/>
          <a:lstStyle/>
          <a:p>
            <a:fld id="{E8D20DBF-0800-4F5C-98C1-3075394F83B0}" type="datetimeFigureOut">
              <a:rPr lang="en-GB" smtClean="0"/>
              <a:t>09/08/2021</a:t>
            </a:fld>
            <a:endParaRPr lang="en-GB"/>
          </a:p>
        </p:txBody>
      </p:sp>
      <p:sp>
        <p:nvSpPr>
          <p:cNvPr id="5" name="Footer Placeholder 4">
            <a:extLst>
              <a:ext uri="{FF2B5EF4-FFF2-40B4-BE49-F238E27FC236}">
                <a16:creationId xmlns:a16="http://schemas.microsoft.com/office/drawing/2014/main" id="{48A0AC77-DAEC-429A-8AF4-79138B40A0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45011E-6C66-4655-BCD6-714F74D46151}"/>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269375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D31D7-6DE5-4B80-868B-5C2D1142DB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81E433-972A-492C-840D-7BB8D51764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F5D690-7A86-4BCF-AC4B-D3402DB483B2}"/>
              </a:ext>
            </a:extLst>
          </p:cNvPr>
          <p:cNvSpPr>
            <a:spLocks noGrp="1"/>
          </p:cNvSpPr>
          <p:nvPr>
            <p:ph type="dt" sz="half" idx="10"/>
          </p:nvPr>
        </p:nvSpPr>
        <p:spPr/>
        <p:txBody>
          <a:bodyPr/>
          <a:lstStyle/>
          <a:p>
            <a:fld id="{E8D20DBF-0800-4F5C-98C1-3075394F83B0}" type="datetimeFigureOut">
              <a:rPr lang="en-GB" smtClean="0"/>
              <a:t>09/08/2021</a:t>
            </a:fld>
            <a:endParaRPr lang="en-GB"/>
          </a:p>
        </p:txBody>
      </p:sp>
      <p:sp>
        <p:nvSpPr>
          <p:cNvPr id="5" name="Footer Placeholder 4">
            <a:extLst>
              <a:ext uri="{FF2B5EF4-FFF2-40B4-BE49-F238E27FC236}">
                <a16:creationId xmlns:a16="http://schemas.microsoft.com/office/drawing/2014/main" id="{E9EA0795-DD4D-4335-BD53-8089ABC8D1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063805-4C77-46E7-99C5-5ED294C83B8A}"/>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216127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B874-14E7-41A7-8276-9C3DF76492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A5D6F5-FEF3-4D51-86A0-D9761C638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1C1FDC-6932-47E4-B345-8E4FC345F4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80A60A-487F-48FF-BBD6-50DE5D550A23}"/>
              </a:ext>
            </a:extLst>
          </p:cNvPr>
          <p:cNvSpPr>
            <a:spLocks noGrp="1"/>
          </p:cNvSpPr>
          <p:nvPr>
            <p:ph type="dt" sz="half" idx="10"/>
          </p:nvPr>
        </p:nvSpPr>
        <p:spPr/>
        <p:txBody>
          <a:bodyPr/>
          <a:lstStyle/>
          <a:p>
            <a:fld id="{E8D20DBF-0800-4F5C-98C1-3075394F83B0}" type="datetimeFigureOut">
              <a:rPr lang="en-GB" smtClean="0"/>
              <a:t>09/08/2021</a:t>
            </a:fld>
            <a:endParaRPr lang="en-GB"/>
          </a:p>
        </p:txBody>
      </p:sp>
      <p:sp>
        <p:nvSpPr>
          <p:cNvPr id="6" name="Footer Placeholder 5">
            <a:extLst>
              <a:ext uri="{FF2B5EF4-FFF2-40B4-BE49-F238E27FC236}">
                <a16:creationId xmlns:a16="http://schemas.microsoft.com/office/drawing/2014/main" id="{6E81447F-73EA-4FB1-9D06-9C8DDEA137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65F947-09FF-421B-8E9A-06D28A75156C}"/>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395769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6C9E-A85C-4424-B076-D02079E7C3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3B8471-5E7C-4B5F-B80F-5EFCFE489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E0936B-6E70-4EC9-8FCE-C34272C9F4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C97633-0671-4A07-AFE9-881EA7E68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02B8A5-B695-4AEE-AA39-C0A13D0D8E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047667-47EC-459A-9242-ACC61F788E0C}"/>
              </a:ext>
            </a:extLst>
          </p:cNvPr>
          <p:cNvSpPr>
            <a:spLocks noGrp="1"/>
          </p:cNvSpPr>
          <p:nvPr>
            <p:ph type="dt" sz="half" idx="10"/>
          </p:nvPr>
        </p:nvSpPr>
        <p:spPr/>
        <p:txBody>
          <a:bodyPr/>
          <a:lstStyle/>
          <a:p>
            <a:fld id="{E8D20DBF-0800-4F5C-98C1-3075394F83B0}" type="datetimeFigureOut">
              <a:rPr lang="en-GB" smtClean="0"/>
              <a:t>09/08/2021</a:t>
            </a:fld>
            <a:endParaRPr lang="en-GB"/>
          </a:p>
        </p:txBody>
      </p:sp>
      <p:sp>
        <p:nvSpPr>
          <p:cNvPr id="8" name="Footer Placeholder 7">
            <a:extLst>
              <a:ext uri="{FF2B5EF4-FFF2-40B4-BE49-F238E27FC236}">
                <a16:creationId xmlns:a16="http://schemas.microsoft.com/office/drawing/2014/main" id="{F8C637E8-AD9B-4F01-89C1-94948FA279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D06980-FD1E-4591-8680-07E231D1990C}"/>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113297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6AA0-FA1E-4050-BC51-7FA8AF624C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F4EB36-BB88-4F42-BB91-130B447EEC47}"/>
              </a:ext>
            </a:extLst>
          </p:cNvPr>
          <p:cNvSpPr>
            <a:spLocks noGrp="1"/>
          </p:cNvSpPr>
          <p:nvPr>
            <p:ph type="dt" sz="half" idx="10"/>
          </p:nvPr>
        </p:nvSpPr>
        <p:spPr/>
        <p:txBody>
          <a:bodyPr/>
          <a:lstStyle/>
          <a:p>
            <a:fld id="{E8D20DBF-0800-4F5C-98C1-3075394F83B0}" type="datetimeFigureOut">
              <a:rPr lang="en-GB" smtClean="0"/>
              <a:t>09/08/2021</a:t>
            </a:fld>
            <a:endParaRPr lang="en-GB"/>
          </a:p>
        </p:txBody>
      </p:sp>
      <p:sp>
        <p:nvSpPr>
          <p:cNvPr id="4" name="Footer Placeholder 3">
            <a:extLst>
              <a:ext uri="{FF2B5EF4-FFF2-40B4-BE49-F238E27FC236}">
                <a16:creationId xmlns:a16="http://schemas.microsoft.com/office/drawing/2014/main" id="{78CD3DBD-677F-47E9-B929-DEFB303565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F64864-A8BF-4EED-95C1-F12B47B6D4B7}"/>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416537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22FE9-C8B3-4F32-9E5E-C33F0ED3331A}"/>
              </a:ext>
            </a:extLst>
          </p:cNvPr>
          <p:cNvSpPr>
            <a:spLocks noGrp="1"/>
          </p:cNvSpPr>
          <p:nvPr>
            <p:ph type="dt" sz="half" idx="10"/>
          </p:nvPr>
        </p:nvSpPr>
        <p:spPr/>
        <p:txBody>
          <a:bodyPr/>
          <a:lstStyle/>
          <a:p>
            <a:fld id="{E8D20DBF-0800-4F5C-98C1-3075394F83B0}" type="datetimeFigureOut">
              <a:rPr lang="en-GB" smtClean="0"/>
              <a:t>09/08/2021</a:t>
            </a:fld>
            <a:endParaRPr lang="en-GB"/>
          </a:p>
        </p:txBody>
      </p:sp>
      <p:sp>
        <p:nvSpPr>
          <p:cNvPr id="3" name="Footer Placeholder 2">
            <a:extLst>
              <a:ext uri="{FF2B5EF4-FFF2-40B4-BE49-F238E27FC236}">
                <a16:creationId xmlns:a16="http://schemas.microsoft.com/office/drawing/2014/main" id="{1B5A7F73-6560-49E7-9751-E3DE1006F2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5EBCFA-F51B-48D4-B5A6-3F2C51F8CAF6}"/>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349993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CDDC-B9F7-42D2-B426-3C84D912F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85496A-34C6-4B95-8866-7B7D4A6D0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0B1A3C-E4C6-4971-8CDC-2BB1B0EA1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8803A-2386-4EA8-BC10-4EB18D61F74B}"/>
              </a:ext>
            </a:extLst>
          </p:cNvPr>
          <p:cNvSpPr>
            <a:spLocks noGrp="1"/>
          </p:cNvSpPr>
          <p:nvPr>
            <p:ph type="dt" sz="half" idx="10"/>
          </p:nvPr>
        </p:nvSpPr>
        <p:spPr/>
        <p:txBody>
          <a:bodyPr/>
          <a:lstStyle/>
          <a:p>
            <a:fld id="{E8D20DBF-0800-4F5C-98C1-3075394F83B0}" type="datetimeFigureOut">
              <a:rPr lang="en-GB" smtClean="0"/>
              <a:t>09/08/2021</a:t>
            </a:fld>
            <a:endParaRPr lang="en-GB"/>
          </a:p>
        </p:txBody>
      </p:sp>
      <p:sp>
        <p:nvSpPr>
          <p:cNvPr id="6" name="Footer Placeholder 5">
            <a:extLst>
              <a:ext uri="{FF2B5EF4-FFF2-40B4-BE49-F238E27FC236}">
                <a16:creationId xmlns:a16="http://schemas.microsoft.com/office/drawing/2014/main" id="{E76AFBE1-3731-460A-8556-34D4C412B8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5A6E2B-C853-4468-AD77-7A61FC4CB772}"/>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103965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7668-AFB9-4416-BD7E-EFB9A7ABD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F3B6AB-67D6-4A8E-9EF6-6EA6C98E6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833247-A331-4442-A031-1E81BA76A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A11C4-DD5E-4B58-9361-AA7077DCBD75}"/>
              </a:ext>
            </a:extLst>
          </p:cNvPr>
          <p:cNvSpPr>
            <a:spLocks noGrp="1"/>
          </p:cNvSpPr>
          <p:nvPr>
            <p:ph type="dt" sz="half" idx="10"/>
          </p:nvPr>
        </p:nvSpPr>
        <p:spPr/>
        <p:txBody>
          <a:bodyPr/>
          <a:lstStyle/>
          <a:p>
            <a:fld id="{E8D20DBF-0800-4F5C-98C1-3075394F83B0}" type="datetimeFigureOut">
              <a:rPr lang="en-GB" smtClean="0"/>
              <a:t>09/08/2021</a:t>
            </a:fld>
            <a:endParaRPr lang="en-GB"/>
          </a:p>
        </p:txBody>
      </p:sp>
      <p:sp>
        <p:nvSpPr>
          <p:cNvPr id="6" name="Footer Placeholder 5">
            <a:extLst>
              <a:ext uri="{FF2B5EF4-FFF2-40B4-BE49-F238E27FC236}">
                <a16:creationId xmlns:a16="http://schemas.microsoft.com/office/drawing/2014/main" id="{572E33AE-C28E-4C9E-B395-6E15DAC3AB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AD6AF3-0F4C-41EF-8563-012FAD958FEB}"/>
              </a:ext>
            </a:extLst>
          </p:cNvPr>
          <p:cNvSpPr>
            <a:spLocks noGrp="1"/>
          </p:cNvSpPr>
          <p:nvPr>
            <p:ph type="sldNum" sz="quarter" idx="12"/>
          </p:nvPr>
        </p:nvSpPr>
        <p:spPr/>
        <p:txBody>
          <a:bodyPr/>
          <a:lstStyle/>
          <a:p>
            <a:fld id="{5A54DD7D-D579-455C-B330-9E01520B7F50}" type="slidenum">
              <a:rPr lang="en-GB" smtClean="0"/>
              <a:t>‹#›</a:t>
            </a:fld>
            <a:endParaRPr lang="en-GB"/>
          </a:p>
        </p:txBody>
      </p:sp>
    </p:spTree>
    <p:extLst>
      <p:ext uri="{BB962C8B-B14F-4D97-AF65-F5344CB8AC3E}">
        <p14:creationId xmlns:p14="http://schemas.microsoft.com/office/powerpoint/2010/main" val="380570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66227-6811-4FC8-8A88-93CFF73E46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D7EE3B-A28A-46E3-A95F-EFCB5C4CD6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AD92F3-4361-4A76-8325-15485D0F17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20DBF-0800-4F5C-98C1-3075394F83B0}" type="datetimeFigureOut">
              <a:rPr lang="en-GB" smtClean="0"/>
              <a:t>09/08/2021</a:t>
            </a:fld>
            <a:endParaRPr lang="en-GB"/>
          </a:p>
        </p:txBody>
      </p:sp>
      <p:sp>
        <p:nvSpPr>
          <p:cNvPr id="5" name="Footer Placeholder 4">
            <a:extLst>
              <a:ext uri="{FF2B5EF4-FFF2-40B4-BE49-F238E27FC236}">
                <a16:creationId xmlns:a16="http://schemas.microsoft.com/office/drawing/2014/main" id="{401E6EF5-2AC3-4FDD-AD89-E6E4BFF6D1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D9C46D-A5C4-43FE-A3BA-C93E85372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DD7D-D579-455C-B330-9E01520B7F50}" type="slidenum">
              <a:rPr lang="en-GB" smtClean="0"/>
              <a:t>‹#›</a:t>
            </a:fld>
            <a:endParaRPr lang="en-GB"/>
          </a:p>
        </p:txBody>
      </p:sp>
    </p:spTree>
    <p:extLst>
      <p:ext uri="{BB962C8B-B14F-4D97-AF65-F5344CB8AC3E}">
        <p14:creationId xmlns:p14="http://schemas.microsoft.com/office/powerpoint/2010/main" val="1805140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963668-BA12-4673-A799-572BB5A0D077}"/>
              </a:ext>
            </a:extLst>
          </p:cNvPr>
          <p:cNvPicPr>
            <a:picLocks noChangeAspect="1"/>
          </p:cNvPicPr>
          <p:nvPr/>
        </p:nvPicPr>
        <p:blipFill>
          <a:blip r:embed="rId2"/>
          <a:stretch>
            <a:fillRect/>
          </a:stretch>
        </p:blipFill>
        <p:spPr>
          <a:xfrm>
            <a:off x="0" y="384048"/>
            <a:ext cx="12192000" cy="6089904"/>
          </a:xfrm>
          <a:prstGeom prst="rect">
            <a:avLst/>
          </a:prstGeom>
        </p:spPr>
      </p:pic>
      <p:sp>
        <p:nvSpPr>
          <p:cNvPr id="8" name="Title 2">
            <a:extLst>
              <a:ext uri="{FF2B5EF4-FFF2-40B4-BE49-F238E27FC236}">
                <a16:creationId xmlns:a16="http://schemas.microsoft.com/office/drawing/2014/main" id="{491CBD37-47A5-454E-ABE7-94728A3BB5EB}"/>
              </a:ext>
            </a:extLst>
          </p:cNvPr>
          <p:cNvSpPr txBox="1">
            <a:spLocks/>
          </p:cNvSpPr>
          <p:nvPr/>
        </p:nvSpPr>
        <p:spPr>
          <a:xfrm>
            <a:off x="719999" y="1875761"/>
            <a:ext cx="7832873" cy="1544003"/>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3400" b="1" u="sng" kern="1200" baseline="0">
                <a:solidFill>
                  <a:schemeClr val="bg1"/>
                </a:solidFill>
                <a:uFill>
                  <a:solidFill>
                    <a:schemeClr val="accent3"/>
                  </a:solidFill>
                </a:uFill>
                <a:latin typeface="+mj-lt"/>
                <a:ea typeface="+mj-ea"/>
                <a:cs typeface="+mj-cs"/>
              </a:defRPr>
            </a:lvl1pPr>
          </a:lstStyle>
          <a:p>
            <a:pPr marL="0" marR="0" lvl="0" indent="0" algn="l" defTabSz="914400" rtl="0" eaLnBrk="1" fontAlgn="auto" latinLnBrk="0" hangingPunct="1">
              <a:lnSpc>
                <a:spcPts val="4000"/>
              </a:lnSpc>
              <a:spcBef>
                <a:spcPct val="0"/>
              </a:spcBef>
              <a:spcAft>
                <a:spcPts val="0"/>
              </a:spcAft>
              <a:buClrTx/>
              <a:buSzTx/>
              <a:buFontTx/>
              <a:buNone/>
              <a:tabLst/>
              <a:defRPr/>
            </a:pPr>
            <a:r>
              <a:rPr kumimoji="0" lang="en-GB" sz="3400" b="1" i="0" u="sng" strike="noStrike" kern="1200" cap="none" spc="0" normalizeH="0" baseline="0" noProof="0">
                <a:ln>
                  <a:noFill/>
                </a:ln>
                <a:solidFill>
                  <a:srgbClr val="FFFFFF"/>
                </a:solidFill>
                <a:effectLst/>
                <a:uLnTx/>
                <a:uFill>
                  <a:solidFill>
                    <a:srgbClr val="FF7132"/>
                  </a:solidFill>
                </a:uFill>
                <a:latin typeface="Arial" panose="020B0604020202020204"/>
                <a:ea typeface="+mj-ea"/>
                <a:cs typeface="+mj-cs"/>
              </a:rPr>
              <a:t>National HESAC Update</a:t>
            </a:r>
            <a:endParaRPr kumimoji="0" lang="en-GB" sz="3400" b="1" i="0" u="sng" strike="noStrike" kern="1200" cap="none" spc="0" normalizeH="0" baseline="0" noProof="0" dirty="0">
              <a:ln>
                <a:noFill/>
              </a:ln>
              <a:solidFill>
                <a:srgbClr val="FFFFFF"/>
              </a:solidFill>
              <a:effectLst/>
              <a:uLnTx/>
              <a:uFill>
                <a:solidFill>
                  <a:srgbClr val="FF7132"/>
                </a:solidFill>
              </a:uFill>
              <a:latin typeface="Arial" panose="020B0604020202020204"/>
              <a:ea typeface="+mj-ea"/>
              <a:cs typeface="+mj-cs"/>
            </a:endParaRPr>
          </a:p>
        </p:txBody>
      </p:sp>
      <p:sp>
        <p:nvSpPr>
          <p:cNvPr id="9" name="Text Placeholder 6">
            <a:extLst>
              <a:ext uri="{FF2B5EF4-FFF2-40B4-BE49-F238E27FC236}">
                <a16:creationId xmlns:a16="http://schemas.microsoft.com/office/drawing/2014/main" id="{15F1AC27-1A6B-4738-A51C-3F0EF23355F5}"/>
              </a:ext>
            </a:extLst>
          </p:cNvPr>
          <p:cNvSpPr txBox="1">
            <a:spLocks/>
          </p:cNvSpPr>
          <p:nvPr/>
        </p:nvSpPr>
        <p:spPr>
          <a:xfrm>
            <a:off x="719999" y="4627543"/>
            <a:ext cx="4303713" cy="1219076"/>
          </a:xfrm>
          <a:prstGeom prst="rect">
            <a:avLst/>
          </a:prstGeom>
        </p:spPr>
        <p:txBody>
          <a:bodyPr vert="horz" lIns="0" tIns="0" rIns="0" bIns="0" rtlCol="0">
            <a:noAutofit/>
          </a:bodyPr>
          <a:lstStyle>
            <a:lvl1pPr marL="0" indent="0" algn="l" defTabSz="914400" rtl="0" eaLnBrk="1" latinLnBrk="0" hangingPunct="1">
              <a:lnSpc>
                <a:spcPts val="2200"/>
              </a:lnSpc>
              <a:spcBef>
                <a:spcPts val="400"/>
              </a:spcBef>
              <a:buClr>
                <a:schemeClr val="accent4"/>
              </a:buClr>
              <a:buFont typeface="Arial" panose="020B0604020202020204" pitchFamily="34" charset="0"/>
              <a:buNone/>
              <a:defRPr sz="2200" kern="1200">
                <a:solidFill>
                  <a:schemeClr val="bg1"/>
                </a:solidFill>
                <a:latin typeface="+mn-lt"/>
                <a:ea typeface="+mn-ea"/>
                <a:cs typeface="+mn-cs"/>
              </a:defRPr>
            </a:lvl1pPr>
            <a:lvl2pPr marL="271462"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2pPr>
            <a:lvl3pPr marL="57785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3pPr>
            <a:lvl4pPr marL="89535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4pPr>
            <a:lvl5pPr marL="115570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ts val="400"/>
              </a:spcBef>
              <a:spcAft>
                <a:spcPts val="0"/>
              </a:spcAft>
              <a:buClr>
                <a:srgbClr val="009FE3"/>
              </a:buClr>
              <a:buSzTx/>
              <a:buFont typeface="Arial" panose="020B0604020202020204" pitchFamily="34" charset="0"/>
              <a:buNone/>
              <a:tabLst/>
              <a:defRPr/>
            </a:pPr>
            <a:r>
              <a:rPr kumimoji="0" lang="en-GB" sz="2200" b="0" i="0" u="none" strike="noStrike" kern="1200" cap="none" spc="0" normalizeH="0" baseline="0" noProof="0">
                <a:ln>
                  <a:noFill/>
                </a:ln>
                <a:solidFill>
                  <a:srgbClr val="FFFFFF"/>
                </a:solidFill>
                <a:effectLst/>
                <a:uLnTx/>
                <a:uFillTx/>
                <a:latin typeface="Arial" panose="020B0604020202020204"/>
                <a:ea typeface="+mn-ea"/>
                <a:cs typeface="+mn-cs"/>
              </a:rPr>
              <a:t>27 May 2021</a:t>
            </a:r>
            <a:endParaRPr kumimoji="0" lang="en-GB" sz="2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F722D781-21C0-4B07-8A14-35B033F15302}"/>
              </a:ext>
            </a:extLst>
          </p:cNvPr>
          <p:cNvPicPr>
            <a:picLocks noChangeAspect="1"/>
          </p:cNvPicPr>
          <p:nvPr/>
        </p:nvPicPr>
        <p:blipFill>
          <a:blip r:embed="rId3"/>
          <a:stretch>
            <a:fillRect/>
          </a:stretch>
        </p:blipFill>
        <p:spPr>
          <a:xfrm>
            <a:off x="11257808" y="6409722"/>
            <a:ext cx="658624" cy="448278"/>
          </a:xfrm>
          <a:prstGeom prst="rect">
            <a:avLst/>
          </a:prstGeom>
        </p:spPr>
      </p:pic>
      <p:pic>
        <p:nvPicPr>
          <p:cNvPr id="2" name="Picture 1">
            <a:extLst>
              <a:ext uri="{FF2B5EF4-FFF2-40B4-BE49-F238E27FC236}">
                <a16:creationId xmlns:a16="http://schemas.microsoft.com/office/drawing/2014/main" id="{85FD4928-14B6-403C-84A3-F1C74BF07EC0}"/>
              </a:ext>
            </a:extLst>
          </p:cNvPr>
          <p:cNvPicPr>
            <a:picLocks noChangeAspect="1"/>
          </p:cNvPicPr>
          <p:nvPr/>
        </p:nvPicPr>
        <p:blipFill>
          <a:blip r:embed="rId4"/>
          <a:stretch>
            <a:fillRect/>
          </a:stretch>
        </p:blipFill>
        <p:spPr>
          <a:xfrm>
            <a:off x="10759044" y="6472924"/>
            <a:ext cx="498764" cy="385076"/>
          </a:xfrm>
          <a:prstGeom prst="rect">
            <a:avLst/>
          </a:prstGeom>
        </p:spPr>
      </p:pic>
      <p:pic>
        <p:nvPicPr>
          <p:cNvPr id="3" name="Picture 2">
            <a:extLst>
              <a:ext uri="{FF2B5EF4-FFF2-40B4-BE49-F238E27FC236}">
                <a16:creationId xmlns:a16="http://schemas.microsoft.com/office/drawing/2014/main" id="{34F1BCC6-FABC-4888-B5A3-1AE6A8E83D46}"/>
              </a:ext>
            </a:extLst>
          </p:cNvPr>
          <p:cNvPicPr>
            <a:picLocks noChangeAspect="1"/>
          </p:cNvPicPr>
          <p:nvPr/>
        </p:nvPicPr>
        <p:blipFill>
          <a:blip r:embed="rId5"/>
          <a:stretch>
            <a:fillRect/>
          </a:stretch>
        </p:blipFill>
        <p:spPr>
          <a:xfrm>
            <a:off x="10261115" y="6486222"/>
            <a:ext cx="444722" cy="371778"/>
          </a:xfrm>
          <a:prstGeom prst="rect">
            <a:avLst/>
          </a:prstGeom>
        </p:spPr>
      </p:pic>
      <p:pic>
        <p:nvPicPr>
          <p:cNvPr id="6" name="Picture 5">
            <a:extLst>
              <a:ext uri="{FF2B5EF4-FFF2-40B4-BE49-F238E27FC236}">
                <a16:creationId xmlns:a16="http://schemas.microsoft.com/office/drawing/2014/main" id="{3D592190-D950-4AB9-909F-0B960E015C69}"/>
              </a:ext>
            </a:extLst>
          </p:cNvPr>
          <p:cNvPicPr>
            <a:picLocks noChangeAspect="1"/>
          </p:cNvPicPr>
          <p:nvPr/>
        </p:nvPicPr>
        <p:blipFill>
          <a:blip r:embed="rId6"/>
          <a:stretch>
            <a:fillRect/>
          </a:stretch>
        </p:blipFill>
        <p:spPr>
          <a:xfrm>
            <a:off x="9814486" y="6517150"/>
            <a:ext cx="437070" cy="309922"/>
          </a:xfrm>
          <a:prstGeom prst="rect">
            <a:avLst/>
          </a:prstGeom>
        </p:spPr>
      </p:pic>
      <p:pic>
        <p:nvPicPr>
          <p:cNvPr id="7" name="Picture 6">
            <a:extLst>
              <a:ext uri="{FF2B5EF4-FFF2-40B4-BE49-F238E27FC236}">
                <a16:creationId xmlns:a16="http://schemas.microsoft.com/office/drawing/2014/main" id="{2ECBC657-C93A-4866-BB30-8BC4E41E878D}"/>
              </a:ext>
            </a:extLst>
          </p:cNvPr>
          <p:cNvPicPr>
            <a:picLocks noChangeAspect="1"/>
          </p:cNvPicPr>
          <p:nvPr/>
        </p:nvPicPr>
        <p:blipFill>
          <a:blip r:embed="rId7"/>
          <a:stretch>
            <a:fillRect/>
          </a:stretch>
        </p:blipFill>
        <p:spPr>
          <a:xfrm>
            <a:off x="9408843" y="6535387"/>
            <a:ext cx="309922" cy="309922"/>
          </a:xfrm>
          <a:prstGeom prst="rect">
            <a:avLst/>
          </a:prstGeom>
        </p:spPr>
      </p:pic>
      <p:pic>
        <p:nvPicPr>
          <p:cNvPr id="10" name="Picture 9">
            <a:extLst>
              <a:ext uri="{FF2B5EF4-FFF2-40B4-BE49-F238E27FC236}">
                <a16:creationId xmlns:a16="http://schemas.microsoft.com/office/drawing/2014/main" id="{B34DDF4B-DAD9-445E-9174-B719CA6E488F}"/>
              </a:ext>
            </a:extLst>
          </p:cNvPr>
          <p:cNvPicPr>
            <a:picLocks noChangeAspect="1"/>
          </p:cNvPicPr>
          <p:nvPr/>
        </p:nvPicPr>
        <p:blipFill>
          <a:blip r:embed="rId8"/>
          <a:stretch>
            <a:fillRect/>
          </a:stretch>
        </p:blipFill>
        <p:spPr>
          <a:xfrm>
            <a:off x="8740760" y="6409722"/>
            <a:ext cx="572362" cy="536402"/>
          </a:xfrm>
          <a:prstGeom prst="rect">
            <a:avLst/>
          </a:prstGeom>
        </p:spPr>
      </p:pic>
      <p:pic>
        <p:nvPicPr>
          <p:cNvPr id="12" name="Picture 11">
            <a:extLst>
              <a:ext uri="{FF2B5EF4-FFF2-40B4-BE49-F238E27FC236}">
                <a16:creationId xmlns:a16="http://schemas.microsoft.com/office/drawing/2014/main" id="{45FE9CF5-EC48-4E03-8275-ACAA94934FD1}"/>
              </a:ext>
            </a:extLst>
          </p:cNvPr>
          <p:cNvPicPr>
            <a:picLocks noChangeAspect="1"/>
          </p:cNvPicPr>
          <p:nvPr/>
        </p:nvPicPr>
        <p:blipFill>
          <a:blip r:embed="rId9"/>
          <a:stretch>
            <a:fillRect/>
          </a:stretch>
        </p:blipFill>
        <p:spPr>
          <a:xfrm>
            <a:off x="8322201" y="6544822"/>
            <a:ext cx="363681" cy="254577"/>
          </a:xfrm>
          <a:prstGeom prst="rect">
            <a:avLst/>
          </a:prstGeom>
        </p:spPr>
      </p:pic>
      <p:pic>
        <p:nvPicPr>
          <p:cNvPr id="16" name="Picture 15">
            <a:extLst>
              <a:ext uri="{FF2B5EF4-FFF2-40B4-BE49-F238E27FC236}">
                <a16:creationId xmlns:a16="http://schemas.microsoft.com/office/drawing/2014/main" id="{8EA9B734-F950-4792-ACFC-9817318EFFF9}"/>
              </a:ext>
            </a:extLst>
          </p:cNvPr>
          <p:cNvPicPr>
            <a:picLocks noChangeAspect="1"/>
          </p:cNvPicPr>
          <p:nvPr/>
        </p:nvPicPr>
        <p:blipFill>
          <a:blip r:embed="rId10"/>
          <a:stretch>
            <a:fillRect/>
          </a:stretch>
        </p:blipFill>
        <p:spPr>
          <a:xfrm>
            <a:off x="113120" y="6486222"/>
            <a:ext cx="1213757" cy="352534"/>
          </a:xfrm>
          <a:prstGeom prst="rect">
            <a:avLst/>
          </a:prstGeom>
        </p:spPr>
      </p:pic>
    </p:spTree>
    <p:extLst>
      <p:ext uri="{BB962C8B-B14F-4D97-AF65-F5344CB8AC3E}">
        <p14:creationId xmlns:p14="http://schemas.microsoft.com/office/powerpoint/2010/main" val="296305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0A07BF5-586B-4D40-AE6F-4A48E2E3E4AD}"/>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a:ln>
                  <a:noFill/>
                </a:ln>
                <a:solidFill>
                  <a:srgbClr val="00598E"/>
                </a:solidFill>
                <a:effectLst/>
                <a:uLnTx/>
                <a:uFill>
                  <a:solidFill>
                    <a:srgbClr val="4378A8"/>
                  </a:solidFill>
                </a:uFill>
                <a:latin typeface="Arial" panose="020B0604020202020204"/>
                <a:ea typeface="+mj-ea"/>
                <a:cs typeface="+mj-cs"/>
              </a:rPr>
              <a:t>Introduction</a:t>
            </a:r>
            <a:endPar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endParaRPr>
          </a:p>
        </p:txBody>
      </p:sp>
      <p:sp>
        <p:nvSpPr>
          <p:cNvPr id="7" name="Content Placeholder 2">
            <a:extLst>
              <a:ext uri="{FF2B5EF4-FFF2-40B4-BE49-F238E27FC236}">
                <a16:creationId xmlns:a16="http://schemas.microsoft.com/office/drawing/2014/main" id="{D21D08E6-DF60-408D-81B4-300E9B56E9A4}"/>
              </a:ext>
            </a:extLst>
          </p:cNvPr>
          <p:cNvSpPr txBox="1">
            <a:spLocks/>
          </p:cNvSpPr>
          <p:nvPr/>
        </p:nvSpPr>
        <p:spPr>
          <a:xfrm>
            <a:off x="720000" y="1800000"/>
            <a:ext cx="11083554" cy="3960000"/>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kumimoji="0" lang="en-GB" sz="1900" b="0" i="0" u="none" strike="noStrike" kern="1200" cap="none" spc="0" normalizeH="0" baseline="0" noProof="0">
                <a:ln>
                  <a:noFill/>
                </a:ln>
                <a:solidFill>
                  <a:srgbClr val="484D51"/>
                </a:solidFill>
                <a:effectLst/>
                <a:uLnTx/>
                <a:uFillTx/>
                <a:latin typeface="Arial" panose="020B0604020202020204"/>
                <a:ea typeface="+mn-ea"/>
                <a:cs typeface="+mn-cs"/>
              </a:rPr>
              <a:t>Throughout the Pandemic, the National Health and Safety Advisory Committee (HESAC) has meet at least monthly to share best practice and coordinate national responses to COVID-19. We have also sought to make progress on other safety and health issues as the industry has some demanding work to complete so we can move to a zero-injury sector.</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endParaRPr kumimoji="0" lang="en-GB" sz="1900" b="0" i="0" u="none" strike="noStrike" kern="1200" cap="none" spc="0" normalizeH="0" baseline="0" noProof="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kumimoji="0" lang="en-GB" sz="1900" b="0" i="0" u="none" strike="noStrike" kern="1200" cap="none" spc="0" normalizeH="0" baseline="0" noProof="0">
                <a:ln>
                  <a:noFill/>
                </a:ln>
                <a:solidFill>
                  <a:srgbClr val="484D51"/>
                </a:solidFill>
                <a:effectLst/>
                <a:uLnTx/>
                <a:uFillTx/>
                <a:latin typeface="Arial" panose="020B0604020202020204"/>
                <a:ea typeface="+mn-ea"/>
                <a:cs typeface="+mn-cs"/>
              </a:rPr>
              <a:t>The National HESAC last met on 27th May to discuss non-COVID issues: this briefing summarises key issues and request for further information that should contribute to the work of local company HESACs</a:t>
            </a:r>
            <a:r>
              <a:rPr kumimoji="0" lang="en-GB" sz="1900" b="0" i="0" u="none" strike="noStrike" kern="1200" cap="none" spc="0" normalizeH="0" baseline="0" noProof="0">
                <a:ln>
                  <a:noFill/>
                </a:ln>
                <a:solidFill>
                  <a:srgbClr val="00598E"/>
                </a:solidFill>
                <a:effectLst/>
                <a:uLnTx/>
                <a:uFillTx/>
                <a:latin typeface="Arial" panose="020B0604020202020204"/>
                <a:ea typeface="+mn-ea"/>
                <a:cs typeface="+mn-cs"/>
              </a:rPr>
              <a:t>.</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endParaRPr kumimoji="0" lang="en-GB" sz="1900" b="1" i="0" u="none" strike="noStrike" kern="1200" cap="none" spc="0" normalizeH="0" baseline="0" noProof="0" dirty="0">
              <a:ln>
                <a:noFill/>
              </a:ln>
              <a:solidFill>
                <a:srgbClr val="00598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9009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0E690D-5733-47FF-B72F-61A7AC21B777}"/>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a:ln>
                  <a:noFill/>
                </a:ln>
                <a:solidFill>
                  <a:srgbClr val="00598E"/>
                </a:solidFill>
                <a:effectLst/>
                <a:uLnTx/>
                <a:uFill>
                  <a:solidFill>
                    <a:srgbClr val="4378A8"/>
                  </a:solidFill>
                </a:uFill>
                <a:latin typeface="Arial" panose="020B0604020202020204"/>
                <a:ea typeface="+mj-ea"/>
                <a:cs typeface="+mj-cs"/>
              </a:rPr>
              <a:t>Key Issues Discussed</a:t>
            </a:r>
            <a:endPar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endParaRPr>
          </a:p>
        </p:txBody>
      </p:sp>
      <p:sp>
        <p:nvSpPr>
          <p:cNvPr id="5" name="Content Placeholder 7">
            <a:extLst>
              <a:ext uri="{FF2B5EF4-FFF2-40B4-BE49-F238E27FC236}">
                <a16:creationId xmlns:a16="http://schemas.microsoft.com/office/drawing/2014/main" id="{2BD79729-9B2B-44D6-9B52-207C87D9CE57}"/>
              </a:ext>
            </a:extLst>
          </p:cNvPr>
          <p:cNvSpPr txBox="1">
            <a:spLocks/>
          </p:cNvSpPr>
          <p:nvPr/>
        </p:nvSpPr>
        <p:spPr>
          <a:xfrm>
            <a:off x="720000" y="1800000"/>
            <a:ext cx="11083554" cy="3960000"/>
          </a:xfrm>
          <a:prstGeom prst="rect">
            <a:avLst/>
          </a:prstGeom>
        </p:spPr>
        <p:txBody>
          <a:bodyPr vert="horz" lIns="0" tIns="0" rIns="0" bIns="0" numCol="3" spcCol="108000" rtlCol="0">
            <a:noAutofit/>
          </a:bodyPr>
          <a:lstStyle>
            <a:lvl1pPr marL="0" indent="0" algn="l" defTabSz="914400" rtl="0" eaLnBrk="1" latinLnBrk="0" hangingPunct="1">
              <a:lnSpc>
                <a:spcPct val="110000"/>
              </a:lnSpc>
              <a:spcBef>
                <a:spcPts val="600"/>
              </a:spcBef>
              <a:buClr>
                <a:schemeClr val="accent2"/>
              </a:buClr>
              <a:buFont typeface="Arial" panose="020B0604020202020204" pitchFamily="34" charset="0"/>
              <a:buNone/>
              <a:defRPr sz="13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3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3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r>
              <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rPr>
              <a:t>COVID 19</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Throughout the Pandemic, the National Health and Safety Advisory Committee (HESAC) has meet at least monthly to share best practice and coordinate national responses to COVID-19. We have also sought to make progress on other safety and health issues as the industry has some demanding work to complete so we can move to a zero-injury sector.</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The National HESAC last met on 27th May to discuss non-COVID issues: this briefing summarises key issues and request for further information that should contribute to the work of local company HESACs</a:t>
            </a: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endPar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endPar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endPar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endPar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endPar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endPar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r>
              <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rPr>
              <a:t>Occupational Health</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Building on the good progress on safety, </a:t>
            </a:r>
            <a:r>
              <a:rPr kumimoji="0" lang="en-GB" sz="1200" b="0" i="0" u="none" strike="noStrike" kern="1200" cap="none" spc="0" normalizeH="0" baseline="0" noProof="0" dirty="0">
                <a:ln>
                  <a:noFill/>
                </a:ln>
                <a:solidFill>
                  <a:srgbClr val="00598E"/>
                </a:solidFill>
                <a:effectLst/>
                <a:uLnTx/>
                <a:uFillTx/>
                <a:latin typeface="Arial" panose="020B0604020202020204"/>
                <a:ea typeface="+mn-ea"/>
                <a:cs typeface="+mn-cs"/>
              </a:rPr>
              <a:t> </a:t>
            </a: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Companies and unions are committed to addressing the health issues that generate the vast majority of sickness absence. The three key issues are:</a:t>
            </a:r>
          </a:p>
          <a:p>
            <a:pPr marL="0" marR="0" lvl="0" indent="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None/>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         Mental health;</a:t>
            </a:r>
          </a:p>
          <a:p>
            <a:pPr marL="0" marR="0" lvl="0" indent="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None/>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         Musculoskeletal disorders; and</a:t>
            </a:r>
          </a:p>
          <a:p>
            <a:pPr marL="0" marR="0" lvl="0" indent="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None/>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         Management of fatigue.</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ENA, Energy UK and the Unions agreed to work together to develop and deliver occupational health initiatives on the three items. This should enable local work between Companies and Unions.</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None/>
              <a:tabLst/>
              <a:defRPr/>
            </a:pPr>
            <a:r>
              <a:rPr kumimoji="0" lang="en-GB" sz="1200" b="1" i="0" u="none" strike="noStrike" kern="1200" cap="none" spc="0" normalizeH="0" baseline="0" noProof="0" dirty="0">
                <a:ln>
                  <a:noFill/>
                </a:ln>
                <a:solidFill>
                  <a:srgbClr val="00598E"/>
                </a:solidFill>
                <a:effectLst/>
                <a:uLnTx/>
                <a:uFillTx/>
                <a:latin typeface="Arial" panose="020B0604020202020204"/>
                <a:ea typeface="+mn-ea"/>
                <a:cs typeface="+mn-cs"/>
              </a:rPr>
              <a:t>Powering Improvement</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All parties noted the joint work on launching the 3rd stage of Powering Improvement (2020-2025) in late February. </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Two outcomes of PI relate to the HSL study on SAPs and work to retain corporate memory.</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The HSL study into the roles of Senior Authorised Persons (SAPs) and their interactions with other staff was a positive outcome of the last stage of PI. </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The ENA will arrange a seminar this Autumn to follow up the recommendations of this report.</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rPr>
              <a:t>Corporate memory is an important issue and the ENA welcomes feedback that can be fed in to the corporate memory section of its website to enable us to share experience and learning points from historic safety incidents.</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kumimoji="0" lang="en-GB" sz="13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kumimoji="0" lang="en-GB" sz="1300" b="0" i="0" u="none" strike="noStrike" kern="1200" cap="none" spc="0" normalizeH="0" baseline="0" noProof="0" dirty="0">
              <a:ln>
                <a:noFill/>
              </a:ln>
              <a:solidFill>
                <a:srgbClr val="484D5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5394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0D75C5-F2BE-47BF-AD13-3053A3A403E6}"/>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a:ln>
                  <a:noFill/>
                </a:ln>
                <a:solidFill>
                  <a:srgbClr val="00598E"/>
                </a:solidFill>
                <a:effectLst/>
                <a:uLnTx/>
                <a:uFill>
                  <a:solidFill>
                    <a:srgbClr val="4378A8"/>
                  </a:solidFill>
                </a:uFill>
                <a:latin typeface="Arial" panose="020B0604020202020204"/>
                <a:ea typeface="+mj-ea"/>
                <a:cs typeface="+mj-cs"/>
              </a:rPr>
              <a:t>Key Issues Discussed</a:t>
            </a:r>
            <a:endPar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endParaRPr>
          </a:p>
        </p:txBody>
      </p:sp>
      <p:sp>
        <p:nvSpPr>
          <p:cNvPr id="5" name="Content Placeholder 7">
            <a:extLst>
              <a:ext uri="{FF2B5EF4-FFF2-40B4-BE49-F238E27FC236}">
                <a16:creationId xmlns:a16="http://schemas.microsoft.com/office/drawing/2014/main" id="{D093401C-81EA-41B1-8FF3-E30AA94E74F5}"/>
              </a:ext>
            </a:extLst>
          </p:cNvPr>
          <p:cNvSpPr txBox="1">
            <a:spLocks/>
          </p:cNvSpPr>
          <p:nvPr/>
        </p:nvSpPr>
        <p:spPr>
          <a:xfrm>
            <a:off x="720000" y="1800000"/>
            <a:ext cx="11083554" cy="3960000"/>
          </a:xfrm>
          <a:prstGeom prst="rect">
            <a:avLst/>
          </a:prstGeom>
        </p:spPr>
        <p:txBody>
          <a:bodyPr vert="horz" lIns="0" tIns="0" rIns="0" bIns="0" numCol="3" spcCol="108000" rtlCol="0">
            <a:noAutofit/>
          </a:bodyPr>
          <a:lstStyle>
            <a:lvl1pPr marL="0" indent="0" algn="l" defTabSz="914400" rtl="0" eaLnBrk="1" latinLnBrk="0" hangingPunct="1">
              <a:lnSpc>
                <a:spcPct val="110000"/>
              </a:lnSpc>
              <a:spcBef>
                <a:spcPts val="600"/>
              </a:spcBef>
              <a:buClr>
                <a:schemeClr val="accent2"/>
              </a:buClr>
              <a:buFont typeface="Arial" panose="020B0604020202020204" pitchFamily="34" charset="0"/>
              <a:buNone/>
              <a:defRPr sz="13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3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3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r>
              <a:rPr kumimoji="0" lang="en-GB" sz="1200" b="1" i="0" u="none" strike="noStrike" kern="1200" cap="none" spc="0" normalizeH="0" baseline="0" noProof="0">
                <a:ln>
                  <a:noFill/>
                </a:ln>
                <a:solidFill>
                  <a:srgbClr val="00598E"/>
                </a:solidFill>
                <a:effectLst/>
                <a:uLnTx/>
                <a:uFillTx/>
                <a:latin typeface="Arial" panose="020B0604020202020204"/>
                <a:ea typeface="+mn-ea"/>
                <a:cs typeface="+mn-cs"/>
              </a:rPr>
              <a:t>Powering Improvement</a:t>
            </a: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r>
              <a:rPr kumimoji="0" lang="en-GB" sz="1200" b="0" i="0" u="none" strike="noStrike" kern="1200" cap="none" spc="0" normalizeH="0" baseline="0" noProof="0">
                <a:ln>
                  <a:noFill/>
                </a:ln>
                <a:solidFill>
                  <a:srgbClr val="484D51"/>
                </a:solidFill>
                <a:effectLst/>
                <a:uLnTx/>
                <a:uFillTx/>
                <a:latin typeface="Arial" panose="020B0604020202020204"/>
                <a:ea typeface="+mn-ea"/>
                <a:cs typeface="+mn-cs"/>
              </a:rPr>
              <a:t>All parties noted the joint work on launching the 3rd stage of Powering Improvement in late February. </a:t>
            </a: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r>
              <a:rPr kumimoji="0" lang="en-GB" sz="1200" b="0" i="0" u="none" strike="noStrike" kern="1200" cap="none" spc="0" normalizeH="0" baseline="0" noProof="0">
                <a:ln>
                  <a:noFill/>
                </a:ln>
                <a:solidFill>
                  <a:srgbClr val="484D51"/>
                </a:solidFill>
                <a:effectLst/>
                <a:uLnTx/>
                <a:uFillTx/>
                <a:latin typeface="Arial" panose="020B0604020202020204"/>
                <a:ea typeface="+mn-ea"/>
                <a:cs typeface="+mn-cs"/>
              </a:rPr>
              <a:t>Two outcomes of PI relate to the HSL study on SAPs and work to retain corporate memory.</a:t>
            </a: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r>
              <a:rPr kumimoji="0" lang="en-GB" sz="1200" b="0" i="0" u="none" strike="noStrike" kern="1200" cap="none" spc="0" normalizeH="0" baseline="0" noProof="0">
                <a:ln>
                  <a:noFill/>
                </a:ln>
                <a:solidFill>
                  <a:srgbClr val="484D51"/>
                </a:solidFill>
                <a:effectLst/>
                <a:uLnTx/>
                <a:uFillTx/>
                <a:latin typeface="Arial" panose="020B0604020202020204"/>
                <a:ea typeface="+mn-ea"/>
                <a:cs typeface="+mn-cs"/>
              </a:rPr>
              <a:t>The HSL study into the roles of Senior Authorised Persons (SAPs) and their interactions with other staff was a positive outcome of the last stage of PI. </a:t>
            </a: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r>
              <a:rPr kumimoji="0" lang="en-GB" sz="1200" b="0" i="0" u="none" strike="noStrike" kern="1200" cap="none" spc="0" normalizeH="0" baseline="0" noProof="0">
                <a:ln>
                  <a:noFill/>
                </a:ln>
                <a:solidFill>
                  <a:srgbClr val="484D51"/>
                </a:solidFill>
                <a:effectLst/>
                <a:uLnTx/>
                <a:uFillTx/>
                <a:latin typeface="Arial" panose="020B0604020202020204"/>
                <a:ea typeface="+mn-ea"/>
                <a:cs typeface="+mn-cs"/>
              </a:rPr>
              <a:t>The ENA will arrange a seminar this Autumn to follow up the recommendations of this report.</a:t>
            </a: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r>
              <a:rPr kumimoji="0" lang="en-GB" sz="1200" b="0" i="0" u="none" strike="noStrike" kern="1200" cap="none" spc="0" normalizeH="0" baseline="0" noProof="0">
                <a:ln>
                  <a:noFill/>
                </a:ln>
                <a:solidFill>
                  <a:srgbClr val="484D51"/>
                </a:solidFill>
                <a:effectLst/>
                <a:uLnTx/>
                <a:uFillTx/>
                <a:latin typeface="Arial" panose="020B0604020202020204"/>
                <a:ea typeface="+mn-ea"/>
                <a:cs typeface="+mn-cs"/>
              </a:rPr>
              <a:t>Corporate memory is an important issue and the ENA welcomes feedback that can be fed in to the corporate memory section of its website to enable us to share experience and learning points from historic safety incidents.</a:t>
            </a:r>
          </a:p>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endParaRPr kumimoji="0" lang="en-GB" sz="1200" b="1" i="0" u="none" strike="noStrike" kern="1200" cap="none" spc="0" normalizeH="0" baseline="0" noProof="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endParaRPr kumimoji="0" lang="en-GB" sz="1200" b="1" i="0" u="none" strike="noStrike" kern="1200" cap="none" spc="0" normalizeH="0" baseline="0" noProof="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200"/>
              </a:spcBef>
              <a:spcAft>
                <a:spcPts val="0"/>
              </a:spcAft>
              <a:buClr>
                <a:srgbClr val="4378A8"/>
              </a:buClr>
              <a:buSzTx/>
              <a:buFont typeface="Arial" panose="020B0604020202020204" pitchFamily="34" charset="0"/>
              <a:buNone/>
              <a:tabLst/>
              <a:defRPr/>
            </a:pPr>
            <a:r>
              <a:rPr kumimoji="0" lang="en-GB" sz="1200" b="1" i="0" u="none" strike="noStrike" kern="1200" cap="none" spc="0" normalizeH="0" baseline="0" noProof="0">
                <a:ln>
                  <a:noFill/>
                </a:ln>
                <a:solidFill>
                  <a:srgbClr val="00598E"/>
                </a:solidFill>
                <a:effectLst/>
                <a:uLnTx/>
                <a:uFillTx/>
                <a:latin typeface="Arial" panose="020B0604020202020204"/>
                <a:ea typeface="+mn-ea"/>
                <a:cs typeface="+mn-cs"/>
              </a:rPr>
              <a:t>Fatigue Management</a:t>
            </a: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r>
              <a:rPr kumimoji="0" lang="en-GB" sz="1200" b="0" i="0" u="none" strike="noStrike" kern="1200" cap="none" spc="0" normalizeH="0" baseline="0" noProof="0">
                <a:ln>
                  <a:noFill/>
                </a:ln>
                <a:solidFill>
                  <a:srgbClr val="484D51"/>
                </a:solidFill>
                <a:effectLst/>
                <a:uLnTx/>
                <a:uFillTx/>
                <a:latin typeface="Arial" panose="020B0604020202020204"/>
                <a:ea typeface="+mn-ea"/>
                <a:cs typeface="+mn-cs"/>
              </a:rPr>
              <a:t>ENA Companies and the unions are working on 10 key principles to underpin fatigue management polices: we welcome feedback from Company HESACs and will, provide guidance for local discussion.</a:t>
            </a: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endParaRPr kumimoji="0" lang="en-GB" sz="1200" b="0" i="0" u="none" strike="noStrike" kern="1200" cap="none" spc="0" normalizeH="0" baseline="0" noProof="0">
              <a:ln>
                <a:noFill/>
              </a:ln>
              <a:solidFill>
                <a:srgbClr val="484D51"/>
              </a:solidFill>
              <a:effectLst/>
              <a:uLnTx/>
              <a:uFillTx/>
              <a:latin typeface="Arial" panose="020B0604020202020204"/>
              <a:ea typeface="+mn-ea"/>
              <a:cs typeface="+mn-cs"/>
            </a:endParaRPr>
          </a:p>
          <a:p>
            <a:pPr marL="7938" marR="0" lvl="2" indent="0"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None/>
              <a:tabLst/>
              <a:defRPr/>
            </a:pPr>
            <a:r>
              <a:rPr kumimoji="0" lang="en-GB" sz="1200" b="1" i="0" u="none" strike="noStrike" kern="1200" cap="none" spc="0" normalizeH="0" baseline="0" noProof="0">
                <a:ln>
                  <a:noFill/>
                </a:ln>
                <a:solidFill>
                  <a:srgbClr val="00598E"/>
                </a:solidFill>
                <a:effectLst/>
                <a:uLnTx/>
                <a:uFillTx/>
                <a:latin typeface="Arial" panose="020B0604020202020204"/>
                <a:ea typeface="+mn-ea"/>
                <a:cs typeface="+mn-cs"/>
              </a:rPr>
              <a:t>Onsite Facilities</a:t>
            </a: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r>
              <a:rPr kumimoji="0" lang="en-GB" sz="1200" b="0" i="0" u="none" strike="noStrike" kern="1200" cap="none" spc="0" normalizeH="0" baseline="0" noProof="0">
                <a:ln>
                  <a:noFill/>
                </a:ln>
                <a:solidFill>
                  <a:srgbClr val="484D51"/>
                </a:solidFill>
                <a:effectLst/>
                <a:uLnTx/>
                <a:uFillTx/>
                <a:latin typeface="Arial" panose="020B0604020202020204"/>
                <a:ea typeface="+mn-ea"/>
                <a:cs typeface="+mn-cs"/>
              </a:rPr>
              <a:t>ENA Companies updated information on the provision of facilities on sites and plans to tackle poor quality sites: the aim is to produce national guidance and to explore whether there are lessons to be applied to small-scale, in terms of staff numbers, generation sites.</a:t>
            </a: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endParaRPr kumimoji="0" lang="en-GB" sz="1200" b="1" i="0" u="none" strike="noStrike" kern="1200" cap="none" spc="0" normalizeH="0" baseline="0" noProof="0">
              <a:ln>
                <a:noFill/>
              </a:ln>
              <a:solidFill>
                <a:srgbClr val="00598E"/>
              </a:solidFill>
              <a:effectLst/>
              <a:uLnTx/>
              <a:uFillTx/>
              <a:latin typeface="Arial" panose="020B0604020202020204"/>
              <a:ea typeface="+mn-ea"/>
              <a:cs typeface="+mn-cs"/>
            </a:endParaRP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endParaRPr kumimoji="0" lang="en-GB" sz="1200" b="0" i="0" u="none" strike="noStrike" kern="1200" cap="none" spc="0" normalizeH="0" baseline="0" noProof="0">
              <a:ln>
                <a:noFill/>
              </a:ln>
              <a:solidFill>
                <a:srgbClr val="484D51"/>
              </a:solidFill>
              <a:effectLst/>
              <a:uLnTx/>
              <a:uFillTx/>
              <a:latin typeface="Arial" panose="020B0604020202020204"/>
              <a:ea typeface="+mn-ea"/>
              <a:cs typeface="+mn-cs"/>
            </a:endParaRPr>
          </a:p>
          <a:p>
            <a:pPr marL="182563" marR="0" lvl="2" indent="-174625" algn="l" defTabSz="914400" rtl="0" eaLnBrk="1" fontAlgn="auto" latinLnBrk="0" hangingPunct="1">
              <a:lnSpc>
                <a:spcPct val="110000"/>
              </a:lnSpc>
              <a:spcBef>
                <a:spcPts val="200"/>
              </a:spcBef>
              <a:spcAft>
                <a:spcPts val="0"/>
              </a:spcAft>
              <a:buClr>
                <a:srgbClr val="009FE3"/>
              </a:buClr>
              <a:buSzTx/>
              <a:buFont typeface="Arial" panose="020B0604020202020204" pitchFamily="34" charset="0"/>
              <a:buChar char="•"/>
              <a:tabLst/>
              <a:defRPr/>
            </a:pPr>
            <a:endParaRPr kumimoji="0" lang="en-GB" sz="1200" b="0" i="0" u="none" strike="noStrike" kern="1200" cap="none" spc="0" normalizeH="0" baseline="0" noProof="0">
              <a:ln>
                <a:noFill/>
              </a:ln>
              <a:solidFill>
                <a:srgbClr val="484D51"/>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None/>
              <a:tabLst/>
              <a:defRPr/>
            </a:pPr>
            <a:endParaRPr kumimoji="0" lang="en-GB" sz="1200" b="1" i="0" u="none" strike="noStrike" kern="1200" cap="none" spc="0" normalizeH="0" baseline="0" noProof="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None/>
              <a:tabLst/>
              <a:defRPr/>
            </a:pPr>
            <a:r>
              <a:rPr kumimoji="0" lang="en-GB" sz="1200" b="1" i="0" u="none" strike="noStrike" kern="1200" cap="none" spc="0" normalizeH="0" baseline="0" noProof="0">
                <a:ln>
                  <a:noFill/>
                </a:ln>
                <a:solidFill>
                  <a:srgbClr val="00598E"/>
                </a:solidFill>
                <a:effectLst/>
                <a:uLnTx/>
                <a:uFillTx/>
                <a:latin typeface="Arial" panose="020B0604020202020204"/>
                <a:ea typeface="+mn-ea"/>
                <a:cs typeface="+mn-cs"/>
              </a:rPr>
              <a:t>Accident reports</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a:ln>
                  <a:noFill/>
                </a:ln>
                <a:solidFill>
                  <a:srgbClr val="484D51"/>
                </a:solidFill>
                <a:effectLst/>
                <a:uLnTx/>
                <a:uFillTx/>
                <a:latin typeface="Arial" panose="020B0604020202020204"/>
                <a:ea typeface="+mn-ea"/>
                <a:cs typeface="+mn-cs"/>
              </a:rPr>
              <a:t>To generate corporate memory for the future, the HESAC is considering how best to collect and disseminate information about safety incidents within the industry.</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a:ln>
                  <a:noFill/>
                </a:ln>
                <a:solidFill>
                  <a:srgbClr val="484D51"/>
                </a:solidFill>
                <a:effectLst/>
                <a:uLnTx/>
                <a:uFillTx/>
                <a:latin typeface="Arial" panose="020B0604020202020204"/>
                <a:ea typeface="+mn-ea"/>
                <a:cs typeface="+mn-cs"/>
              </a:rPr>
              <a:t>high level safety trend data for ENA Electricity Networks Member companies which included data up to the end of March 2021.  </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a:ln>
                  <a:noFill/>
                </a:ln>
                <a:solidFill>
                  <a:srgbClr val="484D51"/>
                </a:solidFill>
                <a:effectLst/>
                <a:uLnTx/>
                <a:uFillTx/>
                <a:latin typeface="Arial" panose="020B0604020202020204"/>
                <a:ea typeface="+mn-ea"/>
                <a:cs typeface="+mn-cs"/>
              </a:rPr>
              <a:t>OSHA TRIR rate (ENA Members direct staff over 200,000hrs) had declined from 0.32 in 2019 down to 0.26 in 2020. </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r>
              <a:rPr kumimoji="0" lang="en-GB" sz="1200" b="0" i="0" u="none" strike="noStrike" kern="1200" cap="none" spc="0" normalizeH="0" baseline="0" noProof="0">
                <a:ln>
                  <a:noFill/>
                </a:ln>
                <a:solidFill>
                  <a:srgbClr val="484D51"/>
                </a:solidFill>
                <a:effectLst/>
                <a:uLnTx/>
                <a:uFillTx/>
                <a:latin typeface="Arial" panose="020B0604020202020204"/>
                <a:ea typeface="+mn-ea"/>
                <a:cs typeface="+mn-cs"/>
              </a:rPr>
              <a:t>All Injury Frequency Rate for the same cohort had reduced from 0.52 in 2019 to 0.4 in 2020. </a:t>
            </a:r>
          </a:p>
          <a:p>
            <a:pPr marL="285750" marR="0" lvl="0" indent="-285750" algn="l" defTabSz="914400" rtl="0" eaLnBrk="1" fontAlgn="auto" latinLnBrk="0" hangingPunct="1">
              <a:lnSpc>
                <a:spcPct val="110000"/>
              </a:lnSpc>
              <a:spcBef>
                <a:spcPts val="600"/>
              </a:spcBef>
              <a:spcAft>
                <a:spcPts val="0"/>
              </a:spcAft>
              <a:buClr>
                <a:srgbClr val="4378A8"/>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484D5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2381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19CF2E-EEF3-45A5-9B93-97C96FEE381A}"/>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a:ln>
                  <a:noFill/>
                </a:ln>
                <a:solidFill>
                  <a:srgbClr val="00598E"/>
                </a:solidFill>
                <a:effectLst/>
                <a:uLnTx/>
                <a:uFill>
                  <a:solidFill>
                    <a:srgbClr val="4378A8"/>
                  </a:solidFill>
                </a:uFill>
                <a:latin typeface="Arial" panose="020B0604020202020204"/>
                <a:ea typeface="+mj-ea"/>
                <a:cs typeface="+mj-cs"/>
              </a:rPr>
              <a:t>Conclusion</a:t>
            </a:r>
            <a:endPar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endParaRPr>
          </a:p>
        </p:txBody>
      </p:sp>
      <p:sp>
        <p:nvSpPr>
          <p:cNvPr id="5" name="Content Placeholder 2">
            <a:extLst>
              <a:ext uri="{FF2B5EF4-FFF2-40B4-BE49-F238E27FC236}">
                <a16:creationId xmlns:a16="http://schemas.microsoft.com/office/drawing/2014/main" id="{13AD0688-FC4D-4133-BA3D-7D618EF7DEA8}"/>
              </a:ext>
            </a:extLst>
          </p:cNvPr>
          <p:cNvSpPr txBox="1">
            <a:spLocks/>
          </p:cNvSpPr>
          <p:nvPr/>
        </p:nvSpPr>
        <p:spPr>
          <a:xfrm>
            <a:off x="720000" y="1800000"/>
            <a:ext cx="11083554" cy="3960000"/>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rPr>
              <a:t>We hope that this is a useful overview of the issues considered by national HESAC and welcome feedback from local Committees, both on the detail of local initiatives and on any additional items that you believe we should address.</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endParaRPr kumimoji="0" lang="en-GB" sz="1900" b="1"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kumimoji="0" lang="en-GB" sz="1900" b="1" i="0" u="none" strike="noStrike" kern="1200" cap="none" spc="0" normalizeH="0" baseline="0" noProof="0" dirty="0">
                <a:ln>
                  <a:noFill/>
                </a:ln>
                <a:solidFill>
                  <a:srgbClr val="00598E"/>
                </a:solidFill>
                <a:effectLst/>
                <a:uLnTx/>
                <a:uFillTx/>
                <a:latin typeface="Arial" panose="020B0604020202020204"/>
                <a:ea typeface="+mn-ea"/>
                <a:cs typeface="+mn-cs"/>
              </a:rPr>
              <a:t>Next Meeting</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rPr>
              <a:t>The next meeting of National HESAC is scheduled 30</a:t>
            </a:r>
            <a:r>
              <a:rPr kumimoji="0" lang="en-GB" sz="1900" b="0" i="0" u="none" strike="noStrike" kern="1200" cap="none" spc="0" normalizeH="0" baseline="30000" noProof="0" dirty="0">
                <a:ln>
                  <a:noFill/>
                </a:ln>
                <a:solidFill>
                  <a:srgbClr val="484D51"/>
                </a:solidFill>
                <a:effectLst/>
                <a:uLnTx/>
                <a:uFillTx/>
                <a:latin typeface="Arial" panose="020B0604020202020204"/>
                <a:ea typeface="+mn-ea"/>
                <a:cs typeface="+mn-cs"/>
              </a:rPr>
              <a:t>th</a:t>
            </a:r>
            <a:r>
              <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rPr>
              <a:t> September.</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endParaRPr kumimoji="0" lang="en-GB" sz="1900" b="0"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endParaRPr kumimoji="0" lang="en-GB" sz="1900" b="0"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rPr>
              <a:t>David Spillett</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kumimoji="0" lang="en-GB" sz="1900" b="0" i="0" u="none" strike="noStrike" kern="1200" cap="none" spc="0" normalizeH="0" baseline="0" noProof="0" dirty="0">
                <a:ln>
                  <a:noFill/>
                </a:ln>
                <a:solidFill>
                  <a:srgbClr val="484D51"/>
                </a:solidFill>
                <a:effectLst/>
                <a:uLnTx/>
                <a:uFillTx/>
                <a:latin typeface="Arial" panose="020B0604020202020204"/>
                <a:ea typeface="+mn-ea"/>
                <a:cs typeface="+mn-cs"/>
              </a:rPr>
              <a:t>Secretariat to National HESAC</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lang="en-GB" b="0" dirty="0">
                <a:solidFill>
                  <a:srgbClr val="484D51"/>
                </a:solidFill>
                <a:latin typeface="Arial" panose="020B0604020202020204"/>
              </a:rPr>
              <a:t>Energy </a:t>
            </a:r>
            <a:r>
              <a:rPr lang="en-GB" b="0">
                <a:solidFill>
                  <a:srgbClr val="484D51"/>
                </a:solidFill>
                <a:latin typeface="Arial" panose="020B0604020202020204"/>
              </a:rPr>
              <a:t>Networks Association</a:t>
            </a:r>
            <a:endParaRPr kumimoji="0" lang="en-GB" sz="1900" b="1" i="0" u="none" strike="noStrike" kern="1200" cap="none" spc="0" normalizeH="0" baseline="0" noProof="0" dirty="0">
              <a:ln>
                <a:noFill/>
              </a:ln>
              <a:solidFill>
                <a:srgbClr val="484D5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879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775</Words>
  <Application>Microsoft Office PowerPoint</Application>
  <PresentationFormat>Widescreen</PresentationFormat>
  <Paragraphs>68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Spillett</dc:creator>
  <cp:lastModifiedBy>David Spillett</cp:lastModifiedBy>
  <cp:revision>3</cp:revision>
  <dcterms:created xsi:type="dcterms:W3CDTF">2021-07-29T15:02:56Z</dcterms:created>
  <dcterms:modified xsi:type="dcterms:W3CDTF">2021-08-09T13:01:04Z</dcterms:modified>
</cp:coreProperties>
</file>